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Roboto Slab Bold" charset="1" panose="00000000000000000000"/>
      <p:regular r:id="rId11"/>
    </p:embeddedFont>
    <p:embeddedFont>
      <p:font typeface="Roboto" charset="1" panose="02000000000000000000"/>
      <p:regular r:id="rId12"/>
    </p:embeddedFont>
    <p:embeddedFont>
      <p:font typeface="Roboto Bold Italics" charset="1" panose="02000000000000000000"/>
      <p:regular r:id="rId13"/>
    </p:embeddedFont>
    <p:embeddedFont>
      <p:font typeface="Roboto Bold" charset="1" panose="02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17.png" Type="http://schemas.openxmlformats.org/officeDocument/2006/relationships/image"/><Relationship Id="rId2" Target="../media/image2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620213" cy="10445038"/>
          </a:xfrm>
          <a:custGeom>
            <a:avLst/>
            <a:gdLst/>
            <a:ahLst/>
            <a:cxnLst/>
            <a:rect r="r" b="b" t="t" l="l"/>
            <a:pathLst>
              <a:path h="10445038" w="18620213">
                <a:moveTo>
                  <a:pt x="0" y="0"/>
                </a:moveTo>
                <a:lnTo>
                  <a:pt x="18620213" y="0"/>
                </a:lnTo>
                <a:lnTo>
                  <a:pt x="18620213" y="10445038"/>
                </a:lnTo>
                <a:lnTo>
                  <a:pt x="0" y="10445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-9476" r="0" b="-947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98680" y="3019877"/>
            <a:ext cx="11124898" cy="6145618"/>
            <a:chOff x="0" y="0"/>
            <a:chExt cx="3031710" cy="167477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31710" cy="1674778"/>
            </a:xfrm>
            <a:custGeom>
              <a:avLst/>
              <a:gdLst/>
              <a:ahLst/>
              <a:cxnLst/>
              <a:rect r="r" b="b" t="t" l="l"/>
              <a:pathLst>
                <a:path h="1674778" w="3031710">
                  <a:moveTo>
                    <a:pt x="0" y="0"/>
                  </a:moveTo>
                  <a:lnTo>
                    <a:pt x="3031710" y="0"/>
                  </a:lnTo>
                  <a:lnTo>
                    <a:pt x="3031710" y="1674778"/>
                  </a:lnTo>
                  <a:lnTo>
                    <a:pt x="0" y="1674778"/>
                  </a:lnTo>
                  <a:close/>
                </a:path>
              </a:pathLst>
            </a:custGeom>
            <a:solidFill>
              <a:srgbClr val="32486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031710" cy="1703353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498680" y="1028700"/>
            <a:ext cx="11290640" cy="1008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2"/>
              </a:lnSpc>
            </a:pPr>
            <a:r>
              <a:rPr lang="en-US" b="true" sz="6668" spc="-46">
                <a:solidFill>
                  <a:srgbClr val="384662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Un besoin qui grandit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70240" y="3811938"/>
            <a:ext cx="8995024" cy="4627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78854" indent="-339427" lvl="1">
              <a:lnSpc>
                <a:spcPts val="4087"/>
              </a:lnSpc>
              <a:buFont typeface="Arial"/>
              <a:buChar char="•"/>
            </a:pP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 mouvement évangélique en France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en cro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ss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ce</a:t>
            </a:r>
          </a:p>
          <a:p>
            <a:pPr algn="just" marL="678854" indent="-339427" lvl="1">
              <a:lnSpc>
                <a:spcPts val="4087"/>
              </a:lnSpc>
              <a:buFont typeface="Arial"/>
              <a:buChar char="•"/>
            </a:pP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 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Égl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 o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 be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 n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veaux pasteu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respons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bles</a:t>
            </a:r>
          </a:p>
          <a:p>
            <a:pPr algn="just" marL="678854" indent="-339427" lvl="1">
              <a:lnSpc>
                <a:spcPts val="4087"/>
              </a:lnSpc>
              <a:buFont typeface="Arial"/>
              <a:buChar char="•"/>
            </a:pP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format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 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é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ologique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enj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eu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aj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-US" sz="3144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ur</a:t>
            </a:r>
          </a:p>
          <a:p>
            <a:pPr algn="just">
              <a:lnSpc>
                <a:spcPts val="4087"/>
              </a:lnSpc>
            </a:pPr>
          </a:p>
          <a:p>
            <a:pPr algn="just">
              <a:lnSpc>
                <a:spcPts val="4087"/>
              </a:lnSpc>
            </a:pPr>
            <a:r>
              <a:rPr lang="en-US" b="true" sz="3144" i="true">
                <a:solidFill>
                  <a:srgbClr val="FFFFFF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Aujourd’hui, la FLTE est à saturation et ne peut plus accueillir tous les étudiants</a:t>
            </a:r>
          </a:p>
          <a:p>
            <a:pPr algn="just">
              <a:lnSpc>
                <a:spcPts val="4087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620213" cy="10445038"/>
          </a:xfrm>
          <a:custGeom>
            <a:avLst/>
            <a:gdLst/>
            <a:ahLst/>
            <a:cxnLst/>
            <a:rect r="r" b="b" t="t" l="l"/>
            <a:pathLst>
              <a:path h="10445038" w="18620213">
                <a:moveTo>
                  <a:pt x="0" y="0"/>
                </a:moveTo>
                <a:lnTo>
                  <a:pt x="18620213" y="0"/>
                </a:lnTo>
                <a:lnTo>
                  <a:pt x="18620213" y="10445038"/>
                </a:lnTo>
                <a:lnTo>
                  <a:pt x="0" y="10445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-9476" r="0" b="-947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95612" y="-621648"/>
            <a:ext cx="2156601" cy="11691790"/>
            <a:chOff x="0" y="0"/>
            <a:chExt cx="635474" cy="34451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474" cy="3445156"/>
            </a:xfrm>
            <a:custGeom>
              <a:avLst/>
              <a:gdLst/>
              <a:ahLst/>
              <a:cxnLst/>
              <a:rect r="r" b="b" t="t" l="l"/>
              <a:pathLst>
                <a:path h="3445156" w="635474">
                  <a:moveTo>
                    <a:pt x="0" y="0"/>
                  </a:moveTo>
                  <a:lnTo>
                    <a:pt x="635474" y="0"/>
                  </a:lnTo>
                  <a:lnTo>
                    <a:pt x="635474" y="3445156"/>
                  </a:lnTo>
                  <a:lnTo>
                    <a:pt x="0" y="3445156"/>
                  </a:lnTo>
                  <a:close/>
                </a:path>
              </a:pathLst>
            </a:custGeom>
            <a:solidFill>
              <a:srgbClr val="38466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635474" cy="3464207"/>
            </a:xfrm>
            <a:prstGeom prst="rect">
              <a:avLst/>
            </a:prstGeom>
          </p:spPr>
          <p:txBody>
            <a:bodyPr anchor="ctr" rtlCol="false" tIns="31669" lIns="31669" bIns="31669" rIns="31669"/>
            <a:lstStyle/>
            <a:p>
              <a:pPr algn="ctr">
                <a:lnSpc>
                  <a:spcPts val="1658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245936" y="2803232"/>
            <a:ext cx="5617580" cy="5890404"/>
            <a:chOff x="0" y="0"/>
            <a:chExt cx="1547907" cy="162308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47907" cy="1623083"/>
            </a:xfrm>
            <a:custGeom>
              <a:avLst/>
              <a:gdLst/>
              <a:ahLst/>
              <a:cxnLst/>
              <a:rect r="r" b="b" t="t" l="l"/>
              <a:pathLst>
                <a:path h="1623083" w="1547907">
                  <a:moveTo>
                    <a:pt x="0" y="0"/>
                  </a:moveTo>
                  <a:lnTo>
                    <a:pt x="1547907" y="0"/>
                  </a:lnTo>
                  <a:lnTo>
                    <a:pt x="1547907" y="1623083"/>
                  </a:lnTo>
                  <a:lnTo>
                    <a:pt x="0" y="1623083"/>
                  </a:lnTo>
                  <a:close/>
                </a:path>
              </a:pathLst>
            </a:custGeom>
            <a:solidFill>
              <a:srgbClr val="38466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547907" cy="1651658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396113" y="2803232"/>
            <a:ext cx="5905134" cy="5890404"/>
            <a:chOff x="0" y="0"/>
            <a:chExt cx="1627142" cy="16230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27142" cy="1623083"/>
            </a:xfrm>
            <a:custGeom>
              <a:avLst/>
              <a:gdLst/>
              <a:ahLst/>
              <a:cxnLst/>
              <a:rect r="r" b="b" t="t" l="l"/>
              <a:pathLst>
                <a:path h="1623083" w="1627142">
                  <a:moveTo>
                    <a:pt x="0" y="0"/>
                  </a:moveTo>
                  <a:lnTo>
                    <a:pt x="1627142" y="0"/>
                  </a:lnTo>
                  <a:lnTo>
                    <a:pt x="1627142" y="1623083"/>
                  </a:lnTo>
                  <a:lnTo>
                    <a:pt x="0" y="1623083"/>
                  </a:lnTo>
                  <a:close/>
                </a:path>
              </a:pathLst>
            </a:custGeom>
            <a:solidFill>
              <a:srgbClr val="38466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627142" cy="1651658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245936" y="733774"/>
            <a:ext cx="12055311" cy="1749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9"/>
              </a:lnSpc>
            </a:pPr>
            <a:r>
              <a:rPr lang="en-US" sz="6595" spc="-19" b="true">
                <a:solidFill>
                  <a:srgbClr val="384662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Un nouveau bâtiment pour former davantage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723945" y="2971392"/>
            <a:ext cx="2414421" cy="454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9"/>
              </a:lnSpc>
              <a:spcBef>
                <a:spcPct val="0"/>
              </a:spcBef>
            </a:pPr>
            <a:r>
              <a:rPr lang="en-US" b="true" sz="2628" i="true" spc="199">
                <a:solidFill>
                  <a:srgbClr val="FFFFFF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AUJOURD’HUI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197356" y="2971392"/>
            <a:ext cx="2181482" cy="454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9"/>
              </a:lnSpc>
              <a:spcBef>
                <a:spcPct val="0"/>
              </a:spcBef>
            </a:pPr>
            <a:r>
              <a:rPr lang="en-US" b="true" sz="2628" i="true" spc="199">
                <a:solidFill>
                  <a:srgbClr val="FFFFFF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DEMAIN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512979" y="3757177"/>
            <a:ext cx="4643473" cy="3245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4"/>
              </a:lnSpc>
            </a:pPr>
            <a:r>
              <a:rPr lang="en-US" sz="258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 Bâtiment enseignement : </a:t>
            </a:r>
          </a:p>
          <a:p>
            <a:pPr algn="just">
              <a:lnSpc>
                <a:spcPts val="3354"/>
              </a:lnSpc>
            </a:pPr>
            <a:r>
              <a:rPr lang="en-US" sz="258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680 m</a:t>
            </a:r>
          </a:p>
          <a:p>
            <a:pPr algn="just">
              <a:lnSpc>
                <a:spcPts val="3354"/>
              </a:lnSpc>
            </a:pPr>
          </a:p>
          <a:p>
            <a:pPr algn="just" marL="433360" indent="-216680" lvl="1">
              <a:lnSpc>
                <a:spcPts val="2609"/>
              </a:lnSpc>
              <a:buFont typeface="Arial"/>
              <a:buChar char="•"/>
            </a:pPr>
            <a:r>
              <a:rPr lang="en-US" b="true" sz="200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 salles de classe</a:t>
            </a:r>
            <a:r>
              <a:rPr lang="en-US" sz="20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capacité d</a:t>
            </a:r>
            <a:r>
              <a:rPr lang="en-US" sz="20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’accueil totale d</a:t>
            </a:r>
            <a:r>
              <a:rPr lang="en-US" sz="20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lang="en-US" b="true" sz="200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78 étudiants</a:t>
            </a:r>
          </a:p>
          <a:p>
            <a:pPr algn="just" marL="433360" indent="-216680" lvl="1">
              <a:lnSpc>
                <a:spcPts val="2609"/>
              </a:lnSpc>
              <a:buFont typeface="Arial"/>
              <a:buChar char="•"/>
            </a:pPr>
            <a:r>
              <a:rPr lang="en-US" b="true" sz="200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 salle de réunion </a:t>
            </a:r>
          </a:p>
          <a:p>
            <a:pPr algn="just" marL="433360" indent="-216680" lvl="1">
              <a:lnSpc>
                <a:spcPts val="2609"/>
              </a:lnSpc>
              <a:buFont typeface="Arial"/>
              <a:buChar char="•"/>
            </a:pPr>
            <a:r>
              <a:rPr lang="en-US" sz="20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20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ur</a:t>
            </a:r>
            <a:r>
              <a:rPr lang="en-US" sz="20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eaux</a:t>
            </a:r>
            <a:r>
              <a:rPr lang="en-US" sz="20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po</a:t>
            </a:r>
            <a:r>
              <a:rPr lang="en-US" sz="20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ur</a:t>
            </a:r>
            <a:r>
              <a:rPr lang="en-US" b="true" sz="200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8 personnes</a:t>
            </a:r>
          </a:p>
          <a:p>
            <a:pPr algn="just" marL="433360" indent="-216680" lvl="1">
              <a:lnSpc>
                <a:spcPts val="2609"/>
              </a:lnSpc>
              <a:buFont typeface="Arial"/>
              <a:buChar char="•"/>
            </a:pPr>
            <a:r>
              <a:rPr lang="en-US" b="true" sz="200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Pas d’accès PMR</a:t>
            </a:r>
          </a:p>
          <a:p>
            <a:pPr algn="just" marL="433360" indent="-216680" lvl="1">
              <a:lnSpc>
                <a:spcPts val="2609"/>
              </a:lnSpc>
              <a:buFont typeface="Arial"/>
              <a:buChar char="•"/>
            </a:pPr>
            <a:r>
              <a:rPr lang="en-US" b="true" sz="200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Une bibliothèque de 250 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641962" y="3728602"/>
            <a:ext cx="5184531" cy="4105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12"/>
              </a:lnSpc>
            </a:pPr>
            <a:r>
              <a:rPr lang="en-US" sz="258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 Bâtiments enseignement : </a:t>
            </a:r>
          </a:p>
          <a:p>
            <a:pPr algn="just">
              <a:lnSpc>
                <a:spcPts val="3612"/>
              </a:lnSpc>
            </a:pPr>
            <a:r>
              <a:rPr lang="en-US" sz="258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1280 m</a:t>
            </a:r>
          </a:p>
          <a:p>
            <a:pPr algn="just">
              <a:lnSpc>
                <a:spcPts val="2810"/>
              </a:lnSpc>
            </a:pPr>
          </a:p>
          <a:p>
            <a:pPr algn="just" marL="433360" indent="-216680" lvl="1">
              <a:lnSpc>
                <a:spcPts val="2810"/>
              </a:lnSpc>
              <a:buFont typeface="Arial"/>
              <a:buChar char="•"/>
            </a:pPr>
            <a:r>
              <a:rPr lang="en-US" b="true" sz="200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 salles de classe</a:t>
            </a:r>
            <a:r>
              <a:rPr lang="en-US" sz="20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capacité d’accueil totale de </a:t>
            </a:r>
            <a:r>
              <a:rPr lang="en-US" b="true" sz="200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160 étudiants</a:t>
            </a:r>
          </a:p>
          <a:p>
            <a:pPr algn="just" marL="433360" indent="-216680" lvl="1">
              <a:lnSpc>
                <a:spcPts val="2810"/>
              </a:lnSpc>
              <a:buFont typeface="Arial"/>
              <a:buChar char="•"/>
            </a:pPr>
            <a:r>
              <a:rPr lang="en-US" b="true" sz="200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 </a:t>
            </a:r>
            <a:r>
              <a:rPr lang="en-US" b="true" sz="200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sall</a:t>
            </a:r>
            <a:r>
              <a:rPr lang="en-US" b="true" sz="200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es de réunion</a:t>
            </a:r>
            <a:r>
              <a:rPr lang="en-US" sz="20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et travail en groupe</a:t>
            </a:r>
          </a:p>
          <a:p>
            <a:pPr algn="just" marL="433360" indent="-216680" lvl="1">
              <a:lnSpc>
                <a:spcPts val="2810"/>
              </a:lnSpc>
              <a:buFont typeface="Arial"/>
              <a:buChar char="•"/>
            </a:pPr>
            <a:r>
              <a:rPr lang="en-US" sz="20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200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ureaux pour </a:t>
            </a:r>
            <a:r>
              <a:rPr lang="en-US" b="true" sz="200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14 personnes</a:t>
            </a:r>
          </a:p>
          <a:p>
            <a:pPr algn="just" marL="433360" indent="-216680" lvl="1">
              <a:lnSpc>
                <a:spcPts val="2810"/>
              </a:lnSpc>
              <a:buFont typeface="Arial"/>
              <a:buChar char="•"/>
            </a:pPr>
            <a:r>
              <a:rPr lang="en-US" b="true" sz="200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Accès PMR</a:t>
            </a:r>
          </a:p>
          <a:p>
            <a:pPr algn="just" marL="433360" indent="-216680" lvl="1">
              <a:lnSpc>
                <a:spcPts val="2810"/>
              </a:lnSpc>
              <a:buFont typeface="Arial"/>
              <a:buChar char="•"/>
            </a:pPr>
            <a:r>
              <a:rPr lang="en-US" b="true" sz="200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Nouvelle Bibliothèque d’Études et de Recherche Évangélique de 400 m</a:t>
            </a:r>
          </a:p>
          <a:p>
            <a:pPr algn="just">
              <a:lnSpc>
                <a:spcPts val="2810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5441408" y="4183034"/>
            <a:ext cx="216923" cy="268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50"/>
              </a:lnSpc>
            </a:pPr>
            <a:r>
              <a:rPr lang="en-US" b="true" sz="157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746343" y="4183034"/>
            <a:ext cx="216923" cy="268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50"/>
              </a:lnSpc>
            </a:pPr>
            <a:r>
              <a:rPr lang="en-US" b="true" sz="157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006844" y="6681105"/>
            <a:ext cx="216923" cy="207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7"/>
              </a:lnSpc>
            </a:pPr>
            <a:r>
              <a:rPr lang="en-US" b="true" sz="129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875904" y="7137037"/>
            <a:ext cx="216923" cy="207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7"/>
              </a:lnSpc>
            </a:pPr>
            <a:r>
              <a:rPr lang="en-US" b="true" sz="129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026988" y="9182100"/>
            <a:ext cx="13274260" cy="589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b="true" sz="3428" i="true" spc="260">
                <a:solidFill>
                  <a:srgbClr val="384662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Objectif : doubler les capacités de formation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620213" cy="10445038"/>
          </a:xfrm>
          <a:custGeom>
            <a:avLst/>
            <a:gdLst/>
            <a:ahLst/>
            <a:cxnLst/>
            <a:rect r="r" b="b" t="t" l="l"/>
            <a:pathLst>
              <a:path h="10445038" w="18620213">
                <a:moveTo>
                  <a:pt x="0" y="0"/>
                </a:moveTo>
                <a:lnTo>
                  <a:pt x="18620213" y="0"/>
                </a:lnTo>
                <a:lnTo>
                  <a:pt x="18620213" y="10445038"/>
                </a:lnTo>
                <a:lnTo>
                  <a:pt x="0" y="10445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-9476" r="0" b="-947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5324324"/>
            <a:ext cx="9662725" cy="5957306"/>
            <a:chOff x="0" y="0"/>
            <a:chExt cx="2770903" cy="17083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70903" cy="1708330"/>
            </a:xfrm>
            <a:custGeom>
              <a:avLst/>
              <a:gdLst/>
              <a:ahLst/>
              <a:cxnLst/>
              <a:rect r="r" b="b" t="t" l="l"/>
              <a:pathLst>
                <a:path h="1708330" w="2770903">
                  <a:moveTo>
                    <a:pt x="0" y="0"/>
                  </a:moveTo>
                  <a:lnTo>
                    <a:pt x="2770903" y="0"/>
                  </a:lnTo>
                  <a:lnTo>
                    <a:pt x="2770903" y="1708330"/>
                  </a:lnTo>
                  <a:lnTo>
                    <a:pt x="0" y="1708330"/>
                  </a:lnTo>
                  <a:close/>
                </a:path>
              </a:pathLst>
            </a:custGeom>
            <a:solidFill>
              <a:srgbClr val="52719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2770903" cy="1727380"/>
            </a:xfrm>
            <a:prstGeom prst="rect">
              <a:avLst/>
            </a:prstGeom>
          </p:spPr>
          <p:txBody>
            <a:bodyPr anchor="ctr" rtlCol="false" tIns="31669" lIns="31669" bIns="31669" rIns="31669"/>
            <a:lstStyle/>
            <a:p>
              <a:pPr algn="ctr">
                <a:lnSpc>
                  <a:spcPts val="1658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627288" y="3272106"/>
            <a:ext cx="10689412" cy="8943678"/>
            <a:chOff x="0" y="0"/>
            <a:chExt cx="3065318" cy="256470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65318" cy="2564708"/>
            </a:xfrm>
            <a:custGeom>
              <a:avLst/>
              <a:gdLst/>
              <a:ahLst/>
              <a:cxnLst/>
              <a:rect r="r" b="b" t="t" l="l"/>
              <a:pathLst>
                <a:path h="2564708" w="3065318">
                  <a:moveTo>
                    <a:pt x="0" y="0"/>
                  </a:moveTo>
                  <a:lnTo>
                    <a:pt x="3065318" y="0"/>
                  </a:lnTo>
                  <a:lnTo>
                    <a:pt x="3065318" y="2564708"/>
                  </a:lnTo>
                  <a:lnTo>
                    <a:pt x="0" y="2564708"/>
                  </a:lnTo>
                  <a:close/>
                </a:path>
              </a:pathLst>
            </a:custGeom>
            <a:solidFill>
              <a:srgbClr val="38466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3065318" cy="2583758"/>
            </a:xfrm>
            <a:prstGeom prst="rect">
              <a:avLst/>
            </a:prstGeom>
          </p:spPr>
          <p:txBody>
            <a:bodyPr anchor="ctr" rtlCol="false" tIns="31669" lIns="31669" bIns="31669" rIns="31669"/>
            <a:lstStyle/>
            <a:p>
              <a:pPr algn="ctr">
                <a:lnSpc>
                  <a:spcPts val="1658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059798" y="0"/>
            <a:ext cx="9678110" cy="4576986"/>
          </a:xfrm>
          <a:custGeom>
            <a:avLst/>
            <a:gdLst/>
            <a:ahLst/>
            <a:cxnLst/>
            <a:rect r="r" b="b" t="t" l="l"/>
            <a:pathLst>
              <a:path h="4576986" w="9678110">
                <a:moveTo>
                  <a:pt x="0" y="0"/>
                </a:moveTo>
                <a:lnTo>
                  <a:pt x="9678110" y="0"/>
                </a:lnTo>
                <a:lnTo>
                  <a:pt x="9678110" y="4576986"/>
                </a:lnTo>
                <a:lnTo>
                  <a:pt x="0" y="45769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22" t="0" r="-5022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18107" y="1304344"/>
            <a:ext cx="6831721" cy="1771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40"/>
              </a:lnSpc>
            </a:pPr>
            <a:r>
              <a:rPr lang="en-US" sz="6576" spc="-164" b="true">
                <a:solidFill>
                  <a:srgbClr val="384662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OÙ EN SOMMES-NOUS 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88397" y="5739925"/>
            <a:ext cx="6154982" cy="3524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61"/>
              </a:lnSpc>
            </a:pPr>
            <a:r>
              <a:rPr lang="en-US" sz="3249" b="true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Une étape décisive</a:t>
            </a:r>
          </a:p>
          <a:p>
            <a:pPr algn="just">
              <a:lnSpc>
                <a:spcPts val="3561"/>
              </a:lnSpc>
            </a:pPr>
          </a:p>
          <a:p>
            <a:pPr algn="just">
              <a:lnSpc>
                <a:spcPts val="2640"/>
              </a:lnSpc>
            </a:pPr>
          </a:p>
          <a:p>
            <a:pPr algn="just" marL="626107" indent="-313054" lvl="1">
              <a:lnSpc>
                <a:spcPts val="3624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Proje</a:t>
            </a:r>
            <a:r>
              <a:rPr lang="en-US" sz="28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 déjà</a:t>
            </a:r>
            <a:r>
              <a:rPr lang="en-US" b="true" sz="28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financé à 85 %</a:t>
            </a:r>
          </a:p>
          <a:p>
            <a:pPr algn="just" marL="626107" indent="-313054" lvl="1">
              <a:lnSpc>
                <a:spcPts val="3624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Une phase finale à franchir</a:t>
            </a:r>
          </a:p>
          <a:p>
            <a:pPr algn="just" marL="626107" indent="-313054" lvl="1">
              <a:lnSpc>
                <a:spcPts val="3624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Objectif de la campagne : finaliser le financement</a:t>
            </a:r>
          </a:p>
          <a:p>
            <a:pPr algn="just">
              <a:lnSpc>
                <a:spcPts val="3265"/>
              </a:lnSpc>
            </a:pP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082330" y="4617368"/>
            <a:ext cx="5779328" cy="5779328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2896098" y="8046592"/>
            <a:ext cx="2752910" cy="503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61"/>
              </a:lnSpc>
            </a:pPr>
            <a:r>
              <a:rPr lang="en-US" b="true" sz="3249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85 % Financé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620213" cy="10445038"/>
          </a:xfrm>
          <a:custGeom>
            <a:avLst/>
            <a:gdLst/>
            <a:ahLst/>
            <a:cxnLst/>
            <a:rect r="r" b="b" t="t" l="l"/>
            <a:pathLst>
              <a:path h="10445038" w="18620213">
                <a:moveTo>
                  <a:pt x="0" y="0"/>
                </a:moveTo>
                <a:lnTo>
                  <a:pt x="18620213" y="0"/>
                </a:lnTo>
                <a:lnTo>
                  <a:pt x="18620213" y="10445038"/>
                </a:lnTo>
                <a:lnTo>
                  <a:pt x="0" y="10445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-9476" r="0" b="-947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0933" y="3558138"/>
            <a:ext cx="1255895" cy="1545717"/>
          </a:xfrm>
          <a:custGeom>
            <a:avLst/>
            <a:gdLst/>
            <a:ahLst/>
            <a:cxnLst/>
            <a:rect r="r" b="b" t="t" l="l"/>
            <a:pathLst>
              <a:path h="1545717" w="1255895">
                <a:moveTo>
                  <a:pt x="0" y="0"/>
                </a:moveTo>
                <a:lnTo>
                  <a:pt x="1255895" y="0"/>
                </a:lnTo>
                <a:lnTo>
                  <a:pt x="1255895" y="1545717"/>
                </a:lnTo>
                <a:lnTo>
                  <a:pt x="0" y="1545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760187" y="3628432"/>
            <a:ext cx="1191112" cy="1353537"/>
          </a:xfrm>
          <a:custGeom>
            <a:avLst/>
            <a:gdLst/>
            <a:ahLst/>
            <a:cxnLst/>
            <a:rect r="r" b="b" t="t" l="l"/>
            <a:pathLst>
              <a:path h="1353537" w="1191112">
                <a:moveTo>
                  <a:pt x="0" y="0"/>
                </a:moveTo>
                <a:lnTo>
                  <a:pt x="1191113" y="0"/>
                </a:lnTo>
                <a:lnTo>
                  <a:pt x="1191113" y="1353537"/>
                </a:lnTo>
                <a:lnTo>
                  <a:pt x="0" y="13535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496265" y="3651193"/>
            <a:ext cx="1421810" cy="1359606"/>
          </a:xfrm>
          <a:custGeom>
            <a:avLst/>
            <a:gdLst/>
            <a:ahLst/>
            <a:cxnLst/>
            <a:rect r="r" b="b" t="t" l="l"/>
            <a:pathLst>
              <a:path h="1359606" w="1421810">
                <a:moveTo>
                  <a:pt x="0" y="0"/>
                </a:moveTo>
                <a:lnTo>
                  <a:pt x="1421810" y="0"/>
                </a:lnTo>
                <a:lnTo>
                  <a:pt x="1421810" y="1359606"/>
                </a:lnTo>
                <a:lnTo>
                  <a:pt x="0" y="13596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12566" y="3190414"/>
            <a:ext cx="2292628" cy="2281165"/>
          </a:xfrm>
          <a:custGeom>
            <a:avLst/>
            <a:gdLst/>
            <a:ahLst/>
            <a:cxnLst/>
            <a:rect r="r" b="b" t="t" l="l"/>
            <a:pathLst>
              <a:path h="2281165" w="2292628">
                <a:moveTo>
                  <a:pt x="0" y="0"/>
                </a:moveTo>
                <a:lnTo>
                  <a:pt x="2292628" y="0"/>
                </a:lnTo>
                <a:lnTo>
                  <a:pt x="2292628" y="2281164"/>
                </a:lnTo>
                <a:lnTo>
                  <a:pt x="0" y="22811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209430" y="3164618"/>
            <a:ext cx="2292628" cy="2281165"/>
          </a:xfrm>
          <a:custGeom>
            <a:avLst/>
            <a:gdLst/>
            <a:ahLst/>
            <a:cxnLst/>
            <a:rect r="r" b="b" t="t" l="l"/>
            <a:pathLst>
              <a:path h="2281165" w="2292628">
                <a:moveTo>
                  <a:pt x="0" y="0"/>
                </a:moveTo>
                <a:lnTo>
                  <a:pt x="2292627" y="0"/>
                </a:lnTo>
                <a:lnTo>
                  <a:pt x="2292627" y="2281164"/>
                </a:lnTo>
                <a:lnTo>
                  <a:pt x="0" y="22811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060856" y="3190414"/>
            <a:ext cx="2292628" cy="2281165"/>
          </a:xfrm>
          <a:custGeom>
            <a:avLst/>
            <a:gdLst/>
            <a:ahLst/>
            <a:cxnLst/>
            <a:rect r="r" b="b" t="t" l="l"/>
            <a:pathLst>
              <a:path h="2281165" w="2292628">
                <a:moveTo>
                  <a:pt x="0" y="0"/>
                </a:moveTo>
                <a:lnTo>
                  <a:pt x="2292628" y="0"/>
                </a:lnTo>
                <a:lnTo>
                  <a:pt x="2292628" y="2281164"/>
                </a:lnTo>
                <a:lnTo>
                  <a:pt x="0" y="22811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50457" y="3190414"/>
            <a:ext cx="4953540" cy="4953540"/>
          </a:xfrm>
          <a:custGeom>
            <a:avLst/>
            <a:gdLst/>
            <a:ahLst/>
            <a:cxnLst/>
            <a:rect r="r" b="b" t="t" l="l"/>
            <a:pathLst>
              <a:path h="4953540" w="4953540">
                <a:moveTo>
                  <a:pt x="0" y="0"/>
                </a:moveTo>
                <a:lnTo>
                  <a:pt x="4953541" y="0"/>
                </a:lnTo>
                <a:lnTo>
                  <a:pt x="4953541" y="4953540"/>
                </a:lnTo>
                <a:lnTo>
                  <a:pt x="0" y="495354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12566" y="619722"/>
            <a:ext cx="13977377" cy="1791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96"/>
              </a:lnSpc>
              <a:spcBef>
                <a:spcPct val="0"/>
              </a:spcBef>
            </a:pPr>
            <a:r>
              <a:rPr lang="en-US" sz="10568" b="true">
                <a:solidFill>
                  <a:srgbClr val="384662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Comment participer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209430" y="6447858"/>
            <a:ext cx="2358422" cy="1145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1"/>
              </a:lnSpc>
              <a:spcBef>
                <a:spcPct val="0"/>
              </a:spcBef>
            </a:pPr>
            <a:r>
              <a:rPr lang="en-US" b="true" sz="3516">
                <a:solidFill>
                  <a:srgbClr val="384662"/>
                </a:solidFill>
                <a:latin typeface="Roboto Bold"/>
                <a:ea typeface="Roboto Bold"/>
                <a:cs typeface="Roboto Bold"/>
                <a:sym typeface="Roboto Bold"/>
              </a:rPr>
              <a:t>Via le QR code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49527" y="5751021"/>
            <a:ext cx="1051341" cy="494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1"/>
              </a:lnSpc>
              <a:spcBef>
                <a:spcPct val="0"/>
              </a:spcBef>
            </a:pPr>
            <a:r>
              <a:rPr lang="en-US" b="true" sz="3047" i="true">
                <a:solidFill>
                  <a:srgbClr val="384662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PRIER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24240" y="5751021"/>
            <a:ext cx="1495640" cy="494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1"/>
              </a:lnSpc>
              <a:spcBef>
                <a:spcPct val="0"/>
              </a:spcBef>
            </a:pPr>
            <a:r>
              <a:rPr lang="en-US" b="true" sz="3047" i="true">
                <a:solidFill>
                  <a:srgbClr val="384662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DONNER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153073" y="5751021"/>
            <a:ext cx="1940828" cy="494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1"/>
              </a:lnSpc>
              <a:spcBef>
                <a:spcPct val="0"/>
              </a:spcBef>
            </a:pPr>
            <a:r>
              <a:rPr lang="en-US" b="true" sz="3047" i="true">
                <a:solidFill>
                  <a:srgbClr val="384662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PARTAGER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2566" y="6409758"/>
            <a:ext cx="2251646" cy="1234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b="true" sz="3516">
                <a:solidFill>
                  <a:srgbClr val="384662"/>
                </a:solidFill>
                <a:latin typeface="Roboto Bold"/>
                <a:ea typeface="Roboto Bold"/>
                <a:cs typeface="Roboto Bold"/>
                <a:sym typeface="Roboto Bold"/>
              </a:rPr>
              <a:t>Croyons ensemble 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66026" y="6419283"/>
            <a:ext cx="2941356" cy="1735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3"/>
              </a:lnSpc>
              <a:spcBef>
                <a:spcPct val="0"/>
              </a:spcBef>
            </a:pPr>
            <a:r>
              <a:rPr lang="en-US" b="true" sz="3316">
                <a:solidFill>
                  <a:srgbClr val="384662"/>
                </a:solidFill>
                <a:latin typeface="Roboto Bold"/>
                <a:ea typeface="Roboto Bold"/>
                <a:cs typeface="Roboto Bold"/>
                <a:sym typeface="Roboto Bold"/>
              </a:rPr>
              <a:t>P</a:t>
            </a:r>
            <a:r>
              <a:rPr lang="en-US" b="true" sz="3316">
                <a:solidFill>
                  <a:srgbClr val="384662"/>
                </a:solidFill>
                <a:latin typeface="Roboto Bold"/>
                <a:ea typeface="Roboto Bold"/>
                <a:cs typeface="Roboto Bold"/>
                <a:sym typeface="Roboto Bold"/>
              </a:rPr>
              <a:t>résentez le projet dans votre église 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75045" y="8577865"/>
            <a:ext cx="13065022" cy="1234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3"/>
              </a:lnSpc>
            </a:pPr>
            <a:r>
              <a:rPr lang="en-US" b="true" sz="3516" i="true">
                <a:solidFill>
                  <a:srgbClr val="384662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N</a:t>
            </a:r>
            <a:r>
              <a:rPr lang="en-US" b="true" sz="3516" i="true">
                <a:solidFill>
                  <a:srgbClr val="384662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ous n’investissons pas seulement dans un bâtiment,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b="true" sz="3516" i="true">
                <a:solidFill>
                  <a:srgbClr val="384662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 mais dans des pierres vivantes appelées à édifier l’Église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DAHFh_X_Urc</dc:identifier>
  <dcterms:modified xsi:type="dcterms:W3CDTF">2011-08-01T06:04:30Z</dcterms:modified>
  <cp:revision>1</cp:revision>
  <dc:title>Un besoin qui grandit</dc:title>
</cp:coreProperties>
</file>